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9" r:id="rId3"/>
    <p:sldId id="266" r:id="rId4"/>
    <p:sldId id="277" r:id="rId5"/>
    <p:sldId id="270" r:id="rId6"/>
    <p:sldId id="275" r:id="rId7"/>
    <p:sldId id="268" r:id="rId8"/>
    <p:sldId id="281" r:id="rId9"/>
    <p:sldId id="264" r:id="rId10"/>
    <p:sldId id="273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DF3D-E4B4-ADD1-46E5-241B15D1A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29D4E-968D-17F3-4CFA-BFA45A08A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DD2F-99A5-4037-ADD8-FC214D6C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2EA2E-82E7-3ED3-B6BC-DB1D9300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8A97F-A019-0B8F-7E43-1A168D81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963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784C-B4F7-7942-1A67-E8BF2AD6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FFF46-B4B9-2496-CE7A-81840426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70E93-CA95-E579-117A-10401A6E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6329-E063-6ABB-A00A-CADEB2AF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66600-DBA5-72D4-17DC-738F93BE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970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0DDE7-B857-A177-245E-1D4447D58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3E30A-DB52-C02A-10C3-23C8702AE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75FA3-659A-14D4-2A68-4FAE90DF9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A426D-1302-699C-60FC-AC8BFAFF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41AD6-9D2E-46DB-FF5B-5331062E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996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09CC-BCD4-7C9C-380F-FFCDA2E2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A6026-196C-8E0A-8474-2A5E75E75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CB356-B739-7FB6-8301-DE6F3515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3A8AF-AA81-162D-B41F-8EABE6B7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60FE-B4B2-41F1-4D8A-94BA8052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5805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D9A4-BE48-D1CD-835B-0E61F7F5D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7D597-2607-B088-2090-826D3AEB5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2B940-74B6-9DB2-25CE-F3E5B4E3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E4B58-2E1E-4644-8061-E9898C85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17AFF-A221-7777-CE43-0B082592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64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CDC8-89BB-84BA-2CF2-CEFC01D9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2A7F-3609-BCB0-0CFA-D1951D1F9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EAF50-C02B-87C3-7E8A-A6567FEA1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8C935-680C-3412-B24C-E21EE531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F3250-B132-140E-BD70-22309E50E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F0661-65CF-73C5-AD94-1976AF88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4227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2BAB-BB7E-37F0-37BE-9745185D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058B3-4E91-0215-0F43-10EF6CE2F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824B0-2161-C3DF-F85E-9C74112B0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2E938-42C9-7996-4B7C-CC5E5C236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06033-3985-A795-C508-522107D4E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3D7AE-0214-78F4-8012-7A8A4BCC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AF768-CB5B-B873-E46D-D3BD72CC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8AA11-090E-EEB9-7421-20AFED74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155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15DA-9CED-B4DF-9934-3AB366B7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7C425-C28D-5534-C0D9-957052C1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FDFC8-141A-54E2-5771-37FDD989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316B6-2CEC-DD66-1416-7ABE578C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15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4F680-7EB2-EB9F-A740-818B18130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AAFF-0736-5EEE-7508-99B4B615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52030-0648-B674-C7AC-70FD5716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457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3099-0489-4141-9C31-E006F49A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A6BD-E9BF-F95B-21D9-FEBC4956D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223FA-1144-F6D3-41DF-12C5B5988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BE44A-03CB-AD68-3202-1DA91555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D06F-5A36-AACC-B5B2-DF31B912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F7FD0-C54E-6701-1D0D-86D18633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1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CE1D-F1F9-9988-79CD-BD0CA76B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D7450-02D3-20A9-BAF5-0C61BE41F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A937A-5DCD-537C-E16B-2B5FDE844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D2C73-2F55-154E-86A8-C10A066B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1DAAB-6D6D-C9B0-D8F9-BB6ADDA0F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4BB7C-40D9-DE4E-A942-3FFD1B52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7140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93C84-7D07-F2AE-BFBD-032B8FA7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3A212-4DA9-B53B-A8B0-68AEBFE4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20CED-480E-2B0F-5871-7BB483040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62624-6604-4427-9065-0A1C6AE8D30A}" type="datetimeFigureOut">
              <a:rPr lang="en-NZ" smtClean="0"/>
              <a:t>25/10/2022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820C-2D6E-9A02-6F64-4D94ADD43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8F03-56EB-EB50-15D5-4F31CA7B5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519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svg"/><Relationship Id="rId5" Type="http://schemas.openxmlformats.org/officeDocument/2006/relationships/image" Target="../media/image6.sv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908304" y="524256"/>
            <a:ext cx="1000353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Changes on what is the mammal layer:</a:t>
            </a:r>
          </a:p>
          <a:p>
            <a:r>
              <a:rPr lang="pt-BR" dirty="0"/>
              <a:t>Previously: all mammals (deleted)</a:t>
            </a:r>
          </a:p>
          <a:p>
            <a:r>
              <a:rPr lang="pt-BR" dirty="0"/>
              <a:t>Now: </a:t>
            </a:r>
            <a:r>
              <a:rPr lang="pt-BR" dirty="0">
                <a:solidFill>
                  <a:srgbClr val="C00000"/>
                </a:solidFill>
              </a:rPr>
              <a:t>all mammals minus bat hosts (mmb)</a:t>
            </a:r>
          </a:p>
          <a:p>
            <a:endParaRPr lang="pt-BR" dirty="0"/>
          </a:p>
          <a:p>
            <a:r>
              <a:rPr lang="pt-BR" dirty="0"/>
              <a:t>Inclusion of all bovidae livestock in comparison with cattle: present cattle OR bovidae livestock in the main text and the other in the supplements.</a:t>
            </a:r>
          </a:p>
          <a:p>
            <a:endParaRPr lang="pt-BR" dirty="0"/>
          </a:p>
          <a:p>
            <a:r>
              <a:rPr lang="pt-BR" dirty="0"/>
              <a:t>Changes in scenario 2: tests with 4 scenarios</a:t>
            </a:r>
          </a:p>
          <a:p>
            <a:endParaRPr lang="pt-BR" dirty="0"/>
          </a:p>
          <a:p>
            <a:r>
              <a:rPr lang="pt-BR" dirty="0"/>
              <a:t>Scenario 2 cattle: Bat Hosts + </a:t>
            </a:r>
            <a:r>
              <a:rPr lang="pt-BR" dirty="0">
                <a:solidFill>
                  <a:srgbClr val="C00000"/>
                </a:solidFill>
              </a:rPr>
              <a:t>mammals mmb </a:t>
            </a:r>
            <a:r>
              <a:rPr lang="pt-BR" dirty="0"/>
              <a:t>+ pig + </a:t>
            </a:r>
            <a:r>
              <a:rPr lang="pt-BR" dirty="0">
                <a:solidFill>
                  <a:srgbClr val="7030A0"/>
                </a:solidFill>
              </a:rPr>
              <a:t>cattle</a:t>
            </a:r>
            <a:r>
              <a:rPr lang="pt-BR" dirty="0"/>
              <a:t> + everything else</a:t>
            </a:r>
          </a:p>
          <a:p>
            <a:r>
              <a:rPr lang="pt-BR" dirty="0"/>
              <a:t>Scenario 2 all bovidae: Bat Hosts + </a:t>
            </a:r>
            <a:r>
              <a:rPr lang="pt-BR" dirty="0">
                <a:solidFill>
                  <a:srgbClr val="C00000"/>
                </a:solidFill>
              </a:rPr>
              <a:t>mammals mmb </a:t>
            </a:r>
            <a:r>
              <a:rPr lang="pt-BR" dirty="0"/>
              <a:t>+ pig + </a:t>
            </a:r>
            <a:r>
              <a:rPr lang="pt-BR" dirty="0">
                <a:solidFill>
                  <a:srgbClr val="7030A0"/>
                </a:solidFill>
              </a:rPr>
              <a:t>bovidae livestock </a:t>
            </a:r>
            <a:r>
              <a:rPr lang="pt-BR" dirty="0"/>
              <a:t>+ everything else</a:t>
            </a:r>
          </a:p>
          <a:p>
            <a:r>
              <a:rPr lang="pt-BR" dirty="0"/>
              <a:t>Reason to stay: nested with scenario 1. ‘It is the reality’, as every layer is out there</a:t>
            </a:r>
          </a:p>
          <a:p>
            <a:r>
              <a:rPr lang="pt-BR" dirty="0"/>
              <a:t>Reason to delete: it pushes away from checking differences with scenario one.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Scenario 2 no bat hosts cattle: </a:t>
            </a:r>
            <a:r>
              <a:rPr lang="pt-BR" dirty="0">
                <a:solidFill>
                  <a:srgbClr val="C00000"/>
                </a:solidFill>
              </a:rPr>
              <a:t>mammals mmb </a:t>
            </a:r>
            <a:r>
              <a:rPr lang="pt-BR" dirty="0"/>
              <a:t>+ pig + </a:t>
            </a:r>
            <a:r>
              <a:rPr lang="pt-BR" dirty="0">
                <a:solidFill>
                  <a:srgbClr val="7030A0"/>
                </a:solidFill>
              </a:rPr>
              <a:t>cattle</a:t>
            </a:r>
            <a:r>
              <a:rPr lang="pt-BR" dirty="0"/>
              <a:t> + everything else</a:t>
            </a:r>
          </a:p>
          <a:p>
            <a:r>
              <a:rPr lang="pt-BR" dirty="0"/>
              <a:t>Scenario 2 no bat hosts all bovidae: </a:t>
            </a:r>
            <a:r>
              <a:rPr lang="pt-BR" dirty="0">
                <a:solidFill>
                  <a:srgbClr val="C00000"/>
                </a:solidFill>
              </a:rPr>
              <a:t>mammals mmb </a:t>
            </a:r>
            <a:r>
              <a:rPr lang="pt-BR" dirty="0"/>
              <a:t>+ pig + </a:t>
            </a:r>
            <a:r>
              <a:rPr lang="pt-BR" dirty="0">
                <a:solidFill>
                  <a:srgbClr val="7030A0"/>
                </a:solidFill>
              </a:rPr>
              <a:t>bovidae livestock </a:t>
            </a:r>
            <a:r>
              <a:rPr lang="pt-BR" dirty="0"/>
              <a:t>+ everything else</a:t>
            </a:r>
          </a:p>
          <a:p>
            <a:r>
              <a:rPr lang="pt-BR" dirty="0"/>
              <a:t>Reason to stay: Because it is nested with scenario 1, we can see differences better (‘bat host’ excess  can be approximated to bigger risks, or a model focused on SARS-like covs in scenario 1, while scenario 2 is general risk of zoonotic infectious diseases)</a:t>
            </a:r>
          </a:p>
          <a:p>
            <a:r>
              <a:rPr lang="pt-BR" dirty="0"/>
              <a:t>Reason to delete: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 </a:t>
            </a:r>
            <a:r>
              <a:rPr lang="pt-BR" dirty="0">
                <a:solidFill>
                  <a:srgbClr val="C00000"/>
                </a:solidFill>
              </a:rPr>
              <a:t>mmb clusters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33793" y="1609720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5803" y="1609720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98579" y="1754610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16253" y="1547713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88271" y="1612390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51047" y="1757280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68721" y="1550383"/>
            <a:ext cx="154733" cy="146520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11" name="Graphic 10" descr="Bull with solid fill">
            <a:extLst>
              <a:ext uri="{FF2B5EF4-FFF2-40B4-BE49-F238E27FC236}">
                <a16:creationId xmlns:a16="http://schemas.microsoft.com/office/drawing/2014/main" id="{CE1134CC-B165-C2C6-4EEC-DA38DB88C8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8161" y="1463949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5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 </a:t>
            </a:r>
            <a:r>
              <a:rPr lang="pt-BR" dirty="0">
                <a:solidFill>
                  <a:srgbClr val="C00000"/>
                </a:solidFill>
              </a:rPr>
              <a:t>mmb </a:t>
            </a:r>
            <a:r>
              <a:rPr lang="pt-BR" dirty="0">
                <a:solidFill>
                  <a:srgbClr val="7030A0"/>
                </a:solidFill>
              </a:rPr>
              <a:t>bovidae livestock clusters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320" y="156201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5329" y="1547959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15756" y="1684589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34635" y="1689931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97411" y="1834821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15085" y="1627924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68857" y="1689206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631633" y="1834096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649307" y="1627199"/>
            <a:ext cx="154733" cy="146520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40906" y="1469393"/>
            <a:ext cx="673289" cy="673289"/>
          </a:xfrm>
          <a:prstGeom prst="rect">
            <a:avLst/>
          </a:prstGeom>
        </p:spPr>
      </p:pic>
      <p:pic>
        <p:nvPicPr>
          <p:cNvPr id="7" name="Picture 6" descr="Chart, map&#10;&#10;Description automatically generated">
            <a:extLst>
              <a:ext uri="{FF2B5EF4-FFF2-40B4-BE49-F238E27FC236}">
                <a16:creationId xmlns:a16="http://schemas.microsoft.com/office/drawing/2014/main" id="{222A5EA4-9EF3-D0EB-DDCA-4697BF9846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7" y="2227927"/>
            <a:ext cx="10717711" cy="42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E288B0F-818D-FC57-4F4C-95ECA8B3C4AF}"/>
              </a:ext>
            </a:extLst>
          </p:cNvPr>
          <p:cNvGrpSpPr/>
          <p:nvPr/>
        </p:nvGrpSpPr>
        <p:grpSpPr>
          <a:xfrm>
            <a:off x="2922101" y="604637"/>
            <a:ext cx="8412955" cy="6057381"/>
            <a:chOff x="2922101" y="604637"/>
            <a:chExt cx="8412955" cy="60573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7781D1-9068-2930-A901-F5B889980662}"/>
                </a:ext>
              </a:extLst>
            </p:cNvPr>
            <p:cNvGrpSpPr/>
            <p:nvPr/>
          </p:nvGrpSpPr>
          <p:grpSpPr>
            <a:xfrm>
              <a:off x="2922101" y="1037230"/>
              <a:ext cx="5908333" cy="5624788"/>
              <a:chOff x="2922101" y="1037230"/>
              <a:chExt cx="5908333" cy="5624788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E561622F-4538-5E4A-1ADE-DBD9C0886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82" b="30269"/>
              <a:stretch/>
            </p:blipFill>
            <p:spPr bwMode="auto">
              <a:xfrm>
                <a:off x="3024259" y="1037230"/>
                <a:ext cx="5734050" cy="2531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702C178-9384-4955-4CF9-0F675FD14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71" t="31374" b="28722"/>
              <a:stretch/>
            </p:blipFill>
            <p:spPr bwMode="auto">
              <a:xfrm>
                <a:off x="2922101" y="4377748"/>
                <a:ext cx="2805610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964803F8-C0D7-141D-F85A-E4CA4EF42E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374" r="48175" b="28722"/>
              <a:stretch/>
            </p:blipFill>
            <p:spPr bwMode="auto">
              <a:xfrm>
                <a:off x="5858776" y="4377748"/>
                <a:ext cx="2971658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Graphic 6" descr="Cow with solid fill">
              <a:extLst>
                <a:ext uri="{FF2B5EF4-FFF2-40B4-BE49-F238E27FC236}">
                  <a16:creationId xmlns:a16="http://schemas.microsoft.com/office/drawing/2014/main" id="{D8C759BB-26F7-D833-9314-7F9B34E18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30051" y="936226"/>
              <a:ext cx="515016" cy="515016"/>
            </a:xfrm>
            <a:prstGeom prst="rect">
              <a:avLst/>
            </a:prstGeom>
          </p:spPr>
        </p:pic>
        <p:pic>
          <p:nvPicPr>
            <p:cNvPr id="8" name="Graphic 7" descr="Pig with solid fill">
              <a:extLst>
                <a:ext uri="{FF2B5EF4-FFF2-40B4-BE49-F238E27FC236}">
                  <a16:creationId xmlns:a16="http://schemas.microsoft.com/office/drawing/2014/main" id="{7315FB60-3280-E63D-A9F3-1DA583F1A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23298" y="934096"/>
              <a:ext cx="605877" cy="6058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9930EA-46FF-E637-CADB-538A35B2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096000" y="1066271"/>
              <a:ext cx="605877" cy="346798"/>
            </a:xfrm>
            <a:prstGeom prst="rect">
              <a:avLst/>
            </a:prstGeom>
          </p:spPr>
        </p:pic>
        <p:pic>
          <p:nvPicPr>
            <p:cNvPr id="13" name="Graphic 12" descr="Bats with solid fill">
              <a:extLst>
                <a:ext uri="{FF2B5EF4-FFF2-40B4-BE49-F238E27FC236}">
                  <a16:creationId xmlns:a16="http://schemas.microsoft.com/office/drawing/2014/main" id="{CCCEE042-A427-B5D8-B597-A232A9CA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88944" y="879940"/>
              <a:ext cx="603748" cy="603748"/>
            </a:xfrm>
            <a:prstGeom prst="rect">
              <a:avLst/>
            </a:prstGeom>
          </p:spPr>
        </p:pic>
        <p:pic>
          <p:nvPicPr>
            <p:cNvPr id="14" name="Graphic 13" descr="Pig with solid fill">
              <a:extLst>
                <a:ext uri="{FF2B5EF4-FFF2-40B4-BE49-F238E27FC236}">
                  <a16:creationId xmlns:a16="http://schemas.microsoft.com/office/drawing/2014/main" id="{A8E3027F-7561-5434-AF45-E7D6CA00A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2659" y="3798057"/>
              <a:ext cx="605877" cy="6058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250F44-8BFB-543C-9699-75B0EC50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225361" y="3930232"/>
              <a:ext cx="605877" cy="346798"/>
            </a:xfrm>
            <a:prstGeom prst="rect">
              <a:avLst/>
            </a:prstGeom>
          </p:spPr>
        </p:pic>
        <p:pic>
          <p:nvPicPr>
            <p:cNvPr id="19" name="Graphic 18" descr="Bats with solid fill">
              <a:extLst>
                <a:ext uri="{FF2B5EF4-FFF2-40B4-BE49-F238E27FC236}">
                  <a16:creationId xmlns:a16="http://schemas.microsoft.com/office/drawing/2014/main" id="{171D3C88-6FEC-ED2B-42C1-9163FAA59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18305" y="3743901"/>
              <a:ext cx="603748" cy="603748"/>
            </a:xfrm>
            <a:prstGeom prst="rect">
              <a:avLst/>
            </a:prstGeom>
          </p:spPr>
        </p:pic>
        <p:pic>
          <p:nvPicPr>
            <p:cNvPr id="20" name="Graphic 19" descr="Bull with solid fill">
              <a:extLst>
                <a:ext uri="{FF2B5EF4-FFF2-40B4-BE49-F238E27FC236}">
                  <a16:creationId xmlns:a16="http://schemas.microsoft.com/office/drawing/2014/main" id="{B57B3F6E-8705-F710-5819-C20B769E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9729" y="3784461"/>
              <a:ext cx="537839" cy="537839"/>
            </a:xfrm>
            <a:prstGeom prst="rect">
              <a:avLst/>
            </a:prstGeom>
          </p:spPr>
        </p:pic>
        <p:pic>
          <p:nvPicPr>
            <p:cNvPr id="23" name="Picture 2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C7E9263-1AF3-569D-31B9-26DD88A17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912258" y="1062700"/>
              <a:ext cx="262130" cy="247392"/>
            </a:xfrm>
            <a:prstGeom prst="rect">
              <a:avLst/>
            </a:prstGeom>
          </p:spPr>
        </p:pic>
        <p:pic>
          <p:nvPicPr>
            <p:cNvPr id="22" name="Picture 2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ECC9F63-B2A9-6F65-0B74-CCA7E1351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20325" y="1223232"/>
              <a:ext cx="225323" cy="212654"/>
            </a:xfrm>
            <a:prstGeom prst="rect">
              <a:avLst/>
            </a:prstGeom>
          </p:spPr>
        </p:pic>
        <p:pic>
          <p:nvPicPr>
            <p:cNvPr id="24" name="Picture 2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7EBBBB-7427-6BBA-D3AF-9217B04FF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70387" y="1006133"/>
              <a:ext cx="152365" cy="14379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01FFDE1-ADD2-C0FE-AF24-DBEFD692D74F}"/>
                </a:ext>
              </a:extLst>
            </p:cNvPr>
            <p:cNvGrpSpPr/>
            <p:nvPr/>
          </p:nvGrpSpPr>
          <p:grpSpPr>
            <a:xfrm>
              <a:off x="6838158" y="3847277"/>
              <a:ext cx="454063" cy="429753"/>
              <a:chOff x="5734782" y="3829280"/>
              <a:chExt cx="454063" cy="429753"/>
            </a:xfrm>
          </p:grpSpPr>
          <p:pic>
            <p:nvPicPr>
              <p:cNvPr id="28" name="Picture 2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5AA485C-938E-6EE9-9A35-D69E3443CF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926715" y="3885847"/>
                <a:ext cx="262130" cy="247392"/>
              </a:xfrm>
              <a:prstGeom prst="rect">
                <a:avLst/>
              </a:prstGeom>
            </p:spPr>
          </p:pic>
          <p:pic>
            <p:nvPicPr>
              <p:cNvPr id="29" name="Picture 2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73B0B2B-3EA3-053E-FBA7-8C2A50C36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34782" y="4046379"/>
                <a:ext cx="225323" cy="212654"/>
              </a:xfrm>
              <a:prstGeom prst="rect">
                <a:avLst/>
              </a:prstGeom>
            </p:spPr>
          </p:pic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6700790-D582-2E44-D3AA-30B928CB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84844" y="3829280"/>
                <a:ext cx="152365" cy="14379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366E83-7ACA-2325-B296-3456188F2190}"/>
                </a:ext>
              </a:extLst>
            </p:cNvPr>
            <p:cNvSpPr txBox="1"/>
            <p:nvPr/>
          </p:nvSpPr>
          <p:spPr>
            <a:xfrm>
              <a:off x="4640225" y="3434466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bovidae livestock 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D7BEB7-0C64-A85E-30F3-F1EA7510DA0A}"/>
                </a:ext>
              </a:extLst>
            </p:cNvPr>
            <p:cNvSpPr txBox="1"/>
            <p:nvPr/>
          </p:nvSpPr>
          <p:spPr>
            <a:xfrm>
              <a:off x="5239056" y="604637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cattle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E9F9E7-BB7C-C554-6152-BE201EF91D7F}"/>
                </a:ext>
              </a:extLst>
            </p:cNvPr>
            <p:cNvSpPr txBox="1"/>
            <p:nvPr/>
          </p:nvSpPr>
          <p:spPr>
            <a:xfrm>
              <a:off x="6677666" y="3415129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7D5106-F534-33C9-3B49-4D084A616781}"/>
                </a:ext>
              </a:extLst>
            </p:cNvPr>
            <p:cNvSpPr txBox="1"/>
            <p:nvPr/>
          </p:nvSpPr>
          <p:spPr>
            <a:xfrm>
              <a:off x="3357139" y="34447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8540DB-D1E6-ED61-BD1E-3F78BAC1F2E3}"/>
                </a:ext>
              </a:extLst>
            </p:cNvPr>
            <p:cNvSpPr txBox="1"/>
            <p:nvPr/>
          </p:nvSpPr>
          <p:spPr>
            <a:xfrm>
              <a:off x="6824016" y="6349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740976-860B-487D-D94C-747AD74CFF6C}"/>
                </a:ext>
              </a:extLst>
            </p:cNvPr>
            <p:cNvSpPr txBox="1"/>
            <p:nvPr/>
          </p:nvSpPr>
          <p:spPr>
            <a:xfrm>
              <a:off x="3365417" y="632596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88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 nested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633793" y="1609720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1DB5F11-9705-3D09-5E98-87ED0C3DA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1" y="2126866"/>
            <a:ext cx="10436209" cy="417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75D0C-EB50-1CE5-1696-AFB66422CA78}"/>
              </a:ext>
            </a:extLst>
          </p:cNvPr>
          <p:cNvSpPr txBox="1"/>
          <p:nvPr/>
        </p:nvSpPr>
        <p:spPr>
          <a:xfrm>
            <a:off x="6727928" y="10611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/>
              <a:t>table(db$n_hotspots_risk2 - db$n_hotspots_risk1)</a:t>
            </a:r>
          </a:p>
          <a:p>
            <a:endParaRPr lang="en-NZ" sz="1400" dirty="0"/>
          </a:p>
          <a:p>
            <a:r>
              <a:rPr lang="en-NZ" sz="1400" dirty="0"/>
              <a:t>    0     1     2     3 </a:t>
            </a:r>
          </a:p>
          <a:p>
            <a:r>
              <a:rPr lang="en-NZ" sz="1400" dirty="0"/>
              <a:t>12093 10569  2816   318 </a:t>
            </a:r>
          </a:p>
        </p:txBody>
      </p:sp>
    </p:spTree>
    <p:extLst>
      <p:ext uri="{BB962C8B-B14F-4D97-AF65-F5344CB8AC3E}">
        <p14:creationId xmlns:p14="http://schemas.microsoft.com/office/powerpoint/2010/main" val="354539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96" y="-47064"/>
            <a:ext cx="10515600" cy="1325563"/>
          </a:xfrm>
        </p:spPr>
        <p:txBody>
          <a:bodyPr/>
          <a:lstStyle/>
          <a:p>
            <a:r>
              <a:rPr lang="pt-BR" dirty="0"/>
              <a:t>Figure 2 nested clusters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633793" y="1609720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AAE61C8-5651-4683-7B17-DA052D8B3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2083422"/>
            <a:ext cx="9704832" cy="38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5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 </a:t>
            </a:r>
            <a:r>
              <a:rPr lang="pt-BR" dirty="0">
                <a:solidFill>
                  <a:srgbClr val="C00000"/>
                </a:solidFill>
              </a:rPr>
              <a:t>mmb</a:t>
            </a:r>
            <a:endParaRPr lang="en-NZ" dirty="0">
              <a:solidFill>
                <a:srgbClr val="C00000"/>
              </a:solidFill>
            </a:endParaRPr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99B43BC-6EB1-4869-42BA-945D0D588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099078"/>
            <a:ext cx="9424416" cy="3769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0A67D-F1BD-A7BB-E158-75B17563B2AB}"/>
              </a:ext>
            </a:extLst>
          </p:cNvPr>
          <p:cNvSpPr txBox="1"/>
          <p:nvPr/>
        </p:nvSpPr>
        <p:spPr>
          <a:xfrm>
            <a:off x="7874612" y="2665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 err="1"/>
              <a:t>dif</a:t>
            </a:r>
            <a:r>
              <a:rPr lang="en-NZ" dirty="0"/>
              <a:t> </a:t>
            </a:r>
          </a:p>
          <a:p>
            <a:r>
              <a:rPr lang="en-NZ" dirty="0"/>
              <a:t>-1     0     1     2     3 </a:t>
            </a:r>
          </a:p>
          <a:p>
            <a:r>
              <a:rPr lang="en-NZ" dirty="0"/>
              <a:t>   74 15908  8229  1580     5 </a:t>
            </a:r>
          </a:p>
        </p:txBody>
      </p:sp>
    </p:spTree>
    <p:extLst>
      <p:ext uri="{BB962C8B-B14F-4D97-AF65-F5344CB8AC3E}">
        <p14:creationId xmlns:p14="http://schemas.microsoft.com/office/powerpoint/2010/main" val="198852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 – </a:t>
            </a:r>
            <a:r>
              <a:rPr lang="pt-BR" dirty="0">
                <a:solidFill>
                  <a:srgbClr val="C00000"/>
                </a:solidFill>
              </a:rPr>
              <a:t>mmb clusters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6CD9B34-0CC3-0495-231A-8A50BAA2BD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F82307F-F1D8-47B9-1348-56BC79A18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422"/>
            <a:ext cx="10210800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0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 nested </a:t>
            </a:r>
            <a:r>
              <a:rPr lang="pt-BR" dirty="0">
                <a:solidFill>
                  <a:srgbClr val="7030A0"/>
                </a:solidFill>
              </a:rPr>
              <a:t>bovidae livestock 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33793" y="1609720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5803" y="1609720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98579" y="1754610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16253" y="1547713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88271" y="1612390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51047" y="1757280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68721" y="1550383"/>
            <a:ext cx="154733" cy="146520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9" name="Picture 8" descr="Map, scatter chart&#10;&#10;Description automatically generated">
            <a:extLst>
              <a:ext uri="{FF2B5EF4-FFF2-40B4-BE49-F238E27FC236}">
                <a16:creationId xmlns:a16="http://schemas.microsoft.com/office/drawing/2014/main" id="{D03AC10E-12E9-2189-18BE-20352E777E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16" y="2083422"/>
            <a:ext cx="9610628" cy="3844251"/>
          </a:xfrm>
          <a:prstGeom prst="rect">
            <a:avLst/>
          </a:prstGeom>
        </p:spPr>
      </p:pic>
      <p:pic>
        <p:nvPicPr>
          <p:cNvPr id="11" name="Graphic 10" descr="Bull with solid fill">
            <a:extLst>
              <a:ext uri="{FF2B5EF4-FFF2-40B4-BE49-F238E27FC236}">
                <a16:creationId xmlns:a16="http://schemas.microsoft.com/office/drawing/2014/main" id="{CE1134CC-B165-C2C6-4EEC-DA38DB88C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161" y="1463949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 nested </a:t>
            </a:r>
            <a:r>
              <a:rPr lang="pt-BR" dirty="0">
                <a:solidFill>
                  <a:srgbClr val="7030A0"/>
                </a:solidFill>
              </a:rPr>
              <a:t>bovidae livestock clusters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33793" y="1609720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5803" y="1609720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98579" y="1754610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16253" y="1547713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88271" y="1612390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51047" y="1757280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68721" y="1550383"/>
            <a:ext cx="154733" cy="146520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11" name="Graphic 10" descr="Bull with solid fill">
            <a:extLst>
              <a:ext uri="{FF2B5EF4-FFF2-40B4-BE49-F238E27FC236}">
                <a16:creationId xmlns:a16="http://schemas.microsoft.com/office/drawing/2014/main" id="{CE1134CC-B165-C2C6-4EEC-DA38DB88C8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8161" y="1463949"/>
            <a:ext cx="537839" cy="537839"/>
          </a:xfrm>
          <a:prstGeom prst="rect">
            <a:avLst/>
          </a:prstGeom>
        </p:spPr>
      </p:pic>
      <p:pic>
        <p:nvPicPr>
          <p:cNvPr id="8" name="Picture 7" descr="Chart, map&#10;&#10;Description automatically generated">
            <a:extLst>
              <a:ext uri="{FF2B5EF4-FFF2-40B4-BE49-F238E27FC236}">
                <a16:creationId xmlns:a16="http://schemas.microsoft.com/office/drawing/2014/main" id="{BD26630A-716B-0149-92C3-FA6627CAC7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2097018"/>
            <a:ext cx="9198864" cy="367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5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BC6-1156-6760-9CC8-A2256B09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So apparently summing them makes the hotspots less intense, by spatially evenning out the values for livestock. This may be even more reallistic for hazard</a:t>
            </a:r>
            <a:br>
              <a:rPr lang="pt-BR" sz="2800" dirty="0"/>
            </a:b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F60-B59B-79E1-1A61-D6F4C28F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&gt; max(</a:t>
            </a:r>
            <a:r>
              <a:rPr lang="en-NZ" dirty="0" err="1"/>
              <a:t>p$cattle_gilbert</a:t>
            </a:r>
            <a:r>
              <a:rPr lang="en-NZ" dirty="0"/>
              <a:t>)</a:t>
            </a:r>
          </a:p>
          <a:p>
            <a:r>
              <a:rPr lang="en-NZ" dirty="0"/>
              <a:t>[1] 68677.8</a:t>
            </a:r>
          </a:p>
          <a:p>
            <a:r>
              <a:rPr lang="en-NZ" dirty="0"/>
              <a:t>&gt; max(</a:t>
            </a:r>
            <a:r>
              <a:rPr lang="en-NZ" dirty="0" err="1"/>
              <a:t>p$buffalo_cattle_goat_sheep</a:t>
            </a:r>
            <a:r>
              <a:rPr lang="en-NZ" dirty="0"/>
              <a:t>)</a:t>
            </a:r>
          </a:p>
          <a:p>
            <a:r>
              <a:rPr lang="en-NZ" dirty="0"/>
              <a:t>[1] 104970.1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3D9271-3B8D-7AC7-FE5F-A0186DDB4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1555-03D0-3A4D-D701-9D8C4E2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24" y="1825625"/>
            <a:ext cx="4273296" cy="42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59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139</TotalTime>
  <Words>364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Figure 2 nested</vt:lpstr>
      <vt:lpstr>Figure 2 nested clusters</vt:lpstr>
      <vt:lpstr>Figure 2 mmb</vt:lpstr>
      <vt:lpstr>Figure 2 – mmb clusters</vt:lpstr>
      <vt:lpstr>Figure 2 nested bovidae livestock </vt:lpstr>
      <vt:lpstr>Figure 2 nested bovidae livestock clusters</vt:lpstr>
      <vt:lpstr>So apparently summing them makes the hotspots less intense, by spatially evenning out the values for livestock. This may be even more reallistic for hazard </vt:lpstr>
      <vt:lpstr>Figure 2 mmb clusters</vt:lpstr>
      <vt:lpstr>Figure 2 mmb bovidae livestock clusters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2</dc:title>
  <dc:creator>Renata de Lara Muylaert</dc:creator>
  <cp:lastModifiedBy>Renata de Lara Muylaert</cp:lastModifiedBy>
  <cp:revision>7</cp:revision>
  <dcterms:created xsi:type="dcterms:W3CDTF">2022-10-21T07:57:13Z</dcterms:created>
  <dcterms:modified xsi:type="dcterms:W3CDTF">2022-10-24T20:56:19Z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2022-10-21T08:31:38Z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3514b5c2-6041-4c4c-b8ff-b6a8b73ffe2e</vt:lpwstr>
  </property>
  <property fmtid="{D5CDD505-2E9C-101B-9397-08002B2CF9AE}" pid="8" name="MSIP_Label_bd9e4d68-54d0-40a5-8c9a-85a36c87352c_ContentBits">
    <vt:lpwstr>0</vt:lpwstr>
  </property>
</Properties>
</file>